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</p:sldIdLst>
  <p:sldSz cx="9144000" cy="5143500" type="screen16x9"/>
  <p:notesSz cx="6858000" cy="9144000"/>
  <p:embeddedFontLst>
    <p:embeddedFont>
      <p:font typeface="Montserrat Medium" panose="020B0604020202020204" charset="0"/>
      <p:regular r:id="rId12"/>
      <p:bold r:id="rId13"/>
      <p:italic r:id="rId14"/>
      <p:boldItalic r:id="rId15"/>
    </p:embeddedFont>
    <p:embeddedFont>
      <p:font typeface="Montserrat SemiBold" panose="020B0604020202020204" charset="0"/>
      <p:regular r:id="rId16"/>
      <p:bold r:id="rId17"/>
      <p:italic r:id="rId18"/>
      <p:boldItalic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Aharoni" panose="020B0604020202020204" charset="-79"/>
      <p:bold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Montserrat ExtraBold" panose="020B0604020202020204" charset="0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5300"/>
    <a:srgbClr val="FF6400"/>
    <a:srgbClr val="2C2F9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 varScale="1">
        <p:scale>
          <a:sx n="110" d="100"/>
          <a:sy n="110" d="100"/>
        </p:scale>
        <p:origin x="662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86828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2f212225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2f212225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b215dd0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b215dd0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2f212225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2f212225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2f212225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2f212225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2f212225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2f212225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b215dd0a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b215dd0a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b215dd0a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b215dd0a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2f21222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2f21222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20330" t="45402" r="2775"/>
          <a:stretch/>
        </p:blipFill>
        <p:spPr>
          <a:xfrm>
            <a:off x="-63172" y="13061"/>
            <a:ext cx="9207172" cy="509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2" y="4369765"/>
            <a:ext cx="9207172" cy="8141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56" name="Google Shape;56;p13"/>
          <p:cNvSpPr txBox="1"/>
          <p:nvPr/>
        </p:nvSpPr>
        <p:spPr>
          <a:xfrm>
            <a:off x="739525" y="849900"/>
            <a:ext cx="43158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 smtClean="0">
                <a:solidFill>
                  <a:srgbClr val="FFFFFF"/>
                </a:solidFill>
                <a:latin typeface="Montserrat Medium" charset="0"/>
                <a:ea typeface="Open Sans"/>
                <a:cs typeface="Open Sans"/>
                <a:sym typeface="Open Sans"/>
              </a:rPr>
              <a:t>Control Inmobiliario Municipal (Ex Inmobiliaria</a:t>
            </a:r>
            <a:r>
              <a:rPr lang="es" sz="3600" dirty="0">
                <a:solidFill>
                  <a:srgbClr val="FFFFFF"/>
                </a:solidFill>
                <a:latin typeface="Montserrat Medium" charset="0"/>
                <a:ea typeface="Montserrat"/>
                <a:cs typeface="Montserrat"/>
                <a:sym typeface="Montserrat"/>
              </a:rPr>
              <a:t/>
            </a:r>
            <a:br>
              <a:rPr lang="es" sz="3600" dirty="0">
                <a:solidFill>
                  <a:srgbClr val="FFFFFF"/>
                </a:solidFill>
                <a:latin typeface="Montserrat Medium" charset="0"/>
                <a:ea typeface="Montserrat"/>
                <a:cs typeface="Montserrat"/>
                <a:sym typeface="Montserrat"/>
              </a:rPr>
            </a:br>
            <a:r>
              <a:rPr lang="es" sz="3600" dirty="0" smtClean="0">
                <a:solidFill>
                  <a:srgbClr val="FFFFFF"/>
                </a:solidFill>
                <a:latin typeface="Montserrat Medium" charset="0"/>
                <a:ea typeface="Montserrat Medium"/>
                <a:cs typeface="Montserrat Medium"/>
                <a:sym typeface="Montserrat Medium"/>
              </a:rPr>
              <a:t>Municipal)</a:t>
            </a:r>
            <a:endParaRPr sz="3600" dirty="0">
              <a:solidFill>
                <a:srgbClr val="FFFFFF"/>
              </a:solidFill>
              <a:latin typeface="Montserrat Medium" charset="0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138"/>
            <a:ext cx="9143999" cy="45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91205" y="578498"/>
            <a:ext cx="2759400" cy="146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u="sng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 el </a:t>
            </a:r>
            <a:r>
              <a:rPr lang="es" sz="2400" b="1" u="sng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año </a:t>
            </a:r>
            <a:r>
              <a:rPr lang="es" sz="2400" b="1" u="sng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2014, </a:t>
            </a:r>
            <a:endParaRPr sz="2400" b="1" u="sng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u="sng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ayudamos a los comerciantes</a:t>
            </a:r>
            <a:endParaRPr sz="2400" b="1" u="sng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001208" y="113038"/>
            <a:ext cx="4142792" cy="193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Montserrat SemiBold"/>
                <a:cs typeface="Aharoni" pitchFamily="2" charset="-79"/>
                <a:sym typeface="Montserrat SemiBold"/>
              </a:rPr>
              <a:t>“</a:t>
            </a:r>
            <a:r>
              <a:rPr lang="e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Montserrat SemiBold"/>
                <a:cs typeface="Aharoni" pitchFamily="2" charset="-79"/>
                <a:sym typeface="Montserrat SemiBold"/>
              </a:rPr>
              <a:t>La función de esta </a:t>
            </a:r>
            <a:r>
              <a:rPr lang="e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Montserrat SemiBold"/>
                <a:cs typeface="Aharoni" pitchFamily="2" charset="-79"/>
                <a:sym typeface="Montserrat SemiBold"/>
              </a:rPr>
              <a:t>oficina NO es </a:t>
            </a:r>
            <a:r>
              <a:rPr lang="e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Montserrat SemiBold"/>
                <a:cs typeface="Aharoni" pitchFamily="2" charset="-79"/>
                <a:sym typeface="Montserrat SemiBold"/>
              </a:rPr>
              <a:t>competir con las comerciales sino tener </a:t>
            </a:r>
            <a:r>
              <a:rPr lang="e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Montserrat SemiBold"/>
                <a:cs typeface="Aharoni" pitchFamily="2" charset="-79"/>
                <a:sym typeface="Montserrat SemiBold"/>
              </a:rPr>
              <a:t>un </a:t>
            </a:r>
            <a:r>
              <a:rPr lang="es" sz="2000" b="1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Montserrat SemiBold"/>
                <a:cs typeface="Aharoni" pitchFamily="2" charset="-79"/>
                <a:sym typeface="Montserrat SemiBold"/>
              </a:rPr>
              <a:t>Rol </a:t>
            </a:r>
            <a:r>
              <a:rPr lang="es" sz="2000" b="1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Montserrat SemiBold"/>
                <a:cs typeface="Aharoni" pitchFamily="2" charset="-79"/>
                <a:sym typeface="Montserrat SemiBold"/>
              </a:rPr>
              <a:t>SOCIAL</a:t>
            </a:r>
            <a:r>
              <a:rPr lang="e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Montserrat SemiBold"/>
                <a:cs typeface="Aharoni" pitchFamily="2" charset="-79"/>
                <a:sym typeface="Montserrat SemiBold"/>
              </a:rPr>
              <a:t>”</a:t>
            </a:r>
            <a:endParaRPr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ea typeface="Montserrat SemiBold"/>
              <a:cs typeface="Aharoni" pitchFamily="2" charset="-79"/>
              <a:sym typeface="Montserrat SemiBold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9996"/>
            <a:ext cx="9144000" cy="8086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dondear rectángulo de esquina del mismo lado"/>
          <p:cNvSpPr/>
          <p:nvPr/>
        </p:nvSpPr>
        <p:spPr>
          <a:xfrm>
            <a:off x="2276678" y="2024739"/>
            <a:ext cx="4534676" cy="765110"/>
          </a:xfrm>
          <a:prstGeom prst="round2Same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SI al asesoramiento </a:t>
            </a:r>
            <a:r>
              <a:rPr lang="es-AR" sz="1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AR" sz="1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ntegral Inmobiliario gratuito Municipal.</a:t>
            </a:r>
            <a:endParaRPr lang="es-AR" sz="1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-1" y="828117"/>
            <a:ext cx="2597727" cy="1270158"/>
          </a:xfrm>
          <a:prstGeom prst="rect">
            <a:avLst/>
          </a:prstGeom>
          <a:solidFill>
            <a:srgbClr val="FF64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Oficina Sede </a:t>
            </a:r>
            <a:r>
              <a:rPr lang="es-A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A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entral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(Centro comercial de Berazategui)</a:t>
            </a:r>
            <a:endParaRPr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2597726" y="828117"/>
            <a:ext cx="2978729" cy="1270158"/>
          </a:xfrm>
          <a:prstGeom prst="rect">
            <a:avLst/>
          </a:prstGeom>
          <a:solidFill>
            <a:srgbClr val="FF64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Oficina Sede Rural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(Centro Agrícola El Pato)</a:t>
            </a:r>
            <a:endParaRPr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0" y="2098436"/>
            <a:ext cx="2139193" cy="1028100"/>
          </a:xfrm>
          <a:prstGeom prst="rect">
            <a:avLst/>
          </a:prstGeom>
          <a:solidFill>
            <a:srgbClr val="FF64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AR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400.000</a:t>
            </a:r>
          </a:p>
          <a:p>
            <a:pPr lvl="0" algn="ctr"/>
            <a:r>
              <a:rPr lang="es-AR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Habitantes</a:t>
            </a:r>
          </a:p>
        </p:txBody>
      </p:sp>
      <p:sp>
        <p:nvSpPr>
          <p:cNvPr id="74" name="Google Shape;74;p15"/>
          <p:cNvSpPr/>
          <p:nvPr/>
        </p:nvSpPr>
        <p:spPr>
          <a:xfrm>
            <a:off x="2139193" y="2098436"/>
            <a:ext cx="2013357" cy="1028100"/>
          </a:xfrm>
          <a:prstGeom prst="rect">
            <a:avLst/>
          </a:prstGeom>
          <a:solidFill>
            <a:srgbClr val="FF64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AR" sz="2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120.000</a:t>
            </a:r>
            <a:endParaRPr lang="es-AR"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r>
              <a:rPr lang="es-AR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Consultas </a:t>
            </a:r>
          </a:p>
          <a:p>
            <a:pPr lvl="0" algn="ctr"/>
            <a:r>
              <a:rPr lang="es-AR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recibidas</a:t>
            </a:r>
          </a:p>
        </p:txBody>
      </p:sp>
      <p:sp>
        <p:nvSpPr>
          <p:cNvPr id="75" name="Google Shape;75;p15"/>
          <p:cNvSpPr/>
          <p:nvPr/>
        </p:nvSpPr>
        <p:spPr>
          <a:xfrm>
            <a:off x="4152550" y="2098436"/>
            <a:ext cx="2013352" cy="1028100"/>
          </a:xfrm>
          <a:prstGeom prst="rect">
            <a:avLst/>
          </a:prstGeom>
          <a:solidFill>
            <a:srgbClr val="FF64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AR" sz="2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30%</a:t>
            </a:r>
            <a:endParaRPr lang="es-AR"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es-AR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Vecinos </a:t>
            </a:r>
            <a:r>
              <a:rPr lang="es-AR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consultaron</a:t>
            </a:r>
          </a:p>
        </p:txBody>
      </p:sp>
      <p:sp>
        <p:nvSpPr>
          <p:cNvPr id="76" name="Google Shape;76;p15"/>
          <p:cNvSpPr/>
          <p:nvPr/>
        </p:nvSpPr>
        <p:spPr>
          <a:xfrm>
            <a:off x="0" y="3134747"/>
            <a:ext cx="3048000" cy="1164900"/>
          </a:xfrm>
          <a:prstGeom prst="rect">
            <a:avLst/>
          </a:prstGeom>
          <a:solidFill>
            <a:srgbClr val="FF64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Articulación con Defensoría del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Pueblo. Certificación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Firmas.</a:t>
            </a:r>
            <a:endParaRPr sz="1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3048000" y="3134747"/>
            <a:ext cx="3117902" cy="1164900"/>
          </a:xfrm>
          <a:prstGeom prst="rect">
            <a:avLst/>
          </a:prstGeom>
          <a:solidFill>
            <a:srgbClr val="FF64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Reconocimiento Nacional por Gestión Innovadora en políticas públicas de Hábitat</a:t>
            </a:r>
            <a:endParaRPr sz="1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6165906" y="3134747"/>
            <a:ext cx="2978094" cy="1164900"/>
          </a:xfrm>
          <a:prstGeom prst="rect">
            <a:avLst/>
          </a:prstGeom>
          <a:solidFill>
            <a:srgbClr val="FF64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1º</a:t>
            </a:r>
            <a:r>
              <a:rPr lang="es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Encuesta </a:t>
            </a:r>
            <a:r>
              <a:rPr lang="es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Distrital para Inquilinos </a:t>
            </a:r>
            <a:br>
              <a:rPr lang="es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la </a:t>
            </a:r>
            <a:r>
              <a:rPr lang="es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Provincia (2019</a:t>
            </a:r>
            <a:r>
              <a:rPr lang="es" sz="12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0" y="-50"/>
            <a:ext cx="9144000" cy="810541"/>
          </a:xfrm>
          <a:prstGeom prst="rect">
            <a:avLst/>
          </a:prstGeom>
          <a:solidFill>
            <a:srgbClr val="FF64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Profesionales</a:t>
            </a:r>
            <a:endParaRPr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273"/>
            <a:ext cx="9144000" cy="808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6165906" y="2098276"/>
            <a:ext cx="2978091" cy="1018845"/>
          </a:xfrm>
          <a:prstGeom prst="rect">
            <a:avLst/>
          </a:prstGeom>
          <a:solidFill>
            <a:srgbClr val="FF64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Montserrat" panose="020B0604020202020204" charset="0"/>
              </a:rPr>
              <a:t>Ordenanza de creación Órgano Mediador contratos de alquiler (Familiares y comerciales)</a:t>
            </a:r>
            <a:endParaRPr lang="es-AR" sz="1600" b="1" dirty="0">
              <a:latin typeface="Montserrat" panose="020B0604020202020204" charset="0"/>
            </a:endParaRPr>
          </a:p>
        </p:txBody>
      </p:sp>
      <p:sp>
        <p:nvSpPr>
          <p:cNvPr id="13" name="Google Shape;72;p15"/>
          <p:cNvSpPr/>
          <p:nvPr/>
        </p:nvSpPr>
        <p:spPr>
          <a:xfrm>
            <a:off x="5576455" y="819305"/>
            <a:ext cx="3567542" cy="1270158"/>
          </a:xfrm>
          <a:prstGeom prst="rect">
            <a:avLst/>
          </a:prstGeom>
          <a:solidFill>
            <a:srgbClr val="FF64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Oficina </a:t>
            </a:r>
            <a:r>
              <a:rPr lang="es-A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Centro Cívico, Cultural y Recreativo Municipal Gutiérrez</a:t>
            </a:r>
            <a:endParaRPr lang="es-AR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0" y="135355"/>
            <a:ext cx="91440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u="sng" dirty="0">
                <a:solidFill>
                  <a:srgbClr val="FF6400"/>
                </a:solidFill>
                <a:latin typeface="Montserrat"/>
                <a:ea typeface="Montserrat"/>
                <a:cs typeface="Montserrat"/>
                <a:sym typeface="Montserrat"/>
              </a:rPr>
              <a:t>CONDICIONES INICIALES</a:t>
            </a:r>
            <a:endParaRPr sz="2400" b="1" u="sng" dirty="0">
              <a:solidFill>
                <a:srgbClr val="FF64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294600" y="964027"/>
            <a:ext cx="1229400" cy="25482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168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PROCREAR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1677900" y="964025"/>
            <a:ext cx="2223600" cy="647700"/>
          </a:xfrm>
          <a:prstGeom prst="rect">
            <a:avLst/>
          </a:prstGeom>
          <a:solidFill>
            <a:srgbClr val="FFDB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Crecimiento Centro Comercial</a:t>
            </a: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4032122" y="964027"/>
            <a:ext cx="2123400" cy="647700"/>
          </a:xfrm>
          <a:prstGeom prst="rect">
            <a:avLst/>
          </a:prstGeom>
          <a:solidFill>
            <a:srgbClr val="FFDB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Abusos de las Inmobiliarias</a:t>
            </a: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6286150" y="964025"/>
            <a:ext cx="2512200" cy="647700"/>
          </a:xfrm>
          <a:prstGeom prst="rect">
            <a:avLst/>
          </a:prstGeom>
          <a:solidFill>
            <a:srgbClr val="FFDB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Conflictos de dueños directos</a:t>
            </a: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1680000" y="1975702"/>
            <a:ext cx="7118100" cy="390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Montserrat"/>
                <a:ea typeface="Montserrat"/>
                <a:cs typeface="Montserrat"/>
                <a:sym typeface="Montserrat"/>
              </a:rPr>
              <a:t>Asesoramiento </a:t>
            </a:r>
            <a:r>
              <a:rPr lang="es" dirty="0" smtClean="0">
                <a:latin typeface="Montserrat"/>
                <a:ea typeface="Montserrat"/>
                <a:cs typeface="Montserrat"/>
                <a:sym typeface="Montserrat"/>
              </a:rPr>
              <a:t>General Gratuito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7222900" y="2933277"/>
            <a:ext cx="1575300" cy="579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Regularización Dominial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294600" y="3608127"/>
            <a:ext cx="8503500" cy="425100"/>
          </a:xfrm>
          <a:prstGeom prst="rect">
            <a:avLst/>
          </a:prstGeom>
          <a:solidFill>
            <a:srgbClr val="FFDB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Formato Actual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3" name="Google Shape;93;p16"/>
          <p:cNvCxnSpPr>
            <a:stCxn id="87" idx="2"/>
            <a:endCxn id="90" idx="0"/>
          </p:cNvCxnSpPr>
          <p:nvPr/>
        </p:nvCxnSpPr>
        <p:spPr>
          <a:xfrm rot="-5400000" flipH="1">
            <a:off x="3832500" y="568925"/>
            <a:ext cx="363900" cy="2449500"/>
          </a:xfrm>
          <a:prstGeom prst="bentConnector3">
            <a:avLst>
              <a:gd name="adj1" fmla="val 5001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6"/>
          <p:cNvCxnSpPr>
            <a:stCxn id="88" idx="2"/>
            <a:endCxn id="90" idx="0"/>
          </p:cNvCxnSpPr>
          <p:nvPr/>
        </p:nvCxnSpPr>
        <p:spPr>
          <a:xfrm rot="-5400000" flipH="1">
            <a:off x="4984472" y="1721077"/>
            <a:ext cx="363900" cy="1452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16"/>
          <p:cNvCxnSpPr>
            <a:stCxn id="89" idx="2"/>
            <a:endCxn id="90" idx="0"/>
          </p:cNvCxnSpPr>
          <p:nvPr/>
        </p:nvCxnSpPr>
        <p:spPr>
          <a:xfrm rot="5400000">
            <a:off x="6208750" y="642125"/>
            <a:ext cx="363900" cy="2303100"/>
          </a:xfrm>
          <a:prstGeom prst="bentConnector3">
            <a:avLst>
              <a:gd name="adj1" fmla="val 5001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16"/>
          <p:cNvSpPr/>
          <p:nvPr/>
        </p:nvSpPr>
        <p:spPr>
          <a:xfrm>
            <a:off x="5689625" y="2933277"/>
            <a:ext cx="1476300" cy="579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 smtClean="0">
                <a:latin typeface="Montserrat"/>
                <a:ea typeface="Montserrat"/>
                <a:cs typeface="Montserrat"/>
                <a:sym typeface="Montserrat"/>
              </a:rPr>
              <a:t>Comerciantes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4214875" y="2933277"/>
            <a:ext cx="1417800" cy="579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 smtClean="0"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lang="es-AR" sz="1100" dirty="0" smtClean="0">
                <a:latin typeface="Montserrat"/>
                <a:ea typeface="Montserrat"/>
                <a:cs typeface="Montserrat"/>
                <a:sym typeface="Montserrat"/>
              </a:rPr>
              <a:t>arrendamientos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dirty="0" smtClean="0">
                <a:latin typeface="Montserrat"/>
                <a:ea typeface="Montserrat"/>
                <a:cs typeface="Montserrat"/>
                <a:sym typeface="Montserrat"/>
              </a:rPr>
              <a:t>Rurales</a:t>
            </a:r>
            <a:endParaRPr lang="es" sz="1100" dirty="0" smtClean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915525" y="2933265"/>
            <a:ext cx="1229400" cy="579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AR" sz="1200" dirty="0">
                <a:latin typeface="Montserrat"/>
                <a:ea typeface="Montserrat"/>
                <a:cs typeface="Montserrat"/>
                <a:sym typeface="Montserrat"/>
              </a:rPr>
              <a:t>En</a:t>
            </a:r>
          </a:p>
          <a:p>
            <a:pPr lvl="0" algn="ctr"/>
            <a:r>
              <a:rPr lang="es-AR" sz="1200" dirty="0">
                <a:latin typeface="Montserrat"/>
                <a:ea typeface="Montserrat"/>
                <a:cs typeface="Montserrat"/>
                <a:sym typeface="Montserrat"/>
              </a:rPr>
              <a:t>Ventas</a:t>
            </a:r>
          </a:p>
        </p:txBody>
      </p:sp>
      <p:sp>
        <p:nvSpPr>
          <p:cNvPr id="99" name="Google Shape;99;p16"/>
          <p:cNvSpPr/>
          <p:nvPr/>
        </p:nvSpPr>
        <p:spPr>
          <a:xfrm>
            <a:off x="1680000" y="2933277"/>
            <a:ext cx="1159800" cy="579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 smtClean="0">
                <a:latin typeface="Montserrat"/>
                <a:ea typeface="Montserrat"/>
                <a:cs typeface="Montserrat"/>
                <a:sym typeface="Montserrat"/>
              </a:rPr>
              <a:t>En alquileres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0" name="Google Shape;100;p16"/>
          <p:cNvCxnSpPr>
            <a:stCxn id="90" idx="2"/>
            <a:endCxn id="99" idx="0"/>
          </p:cNvCxnSpPr>
          <p:nvPr/>
        </p:nvCxnSpPr>
        <p:spPr>
          <a:xfrm rot="5400000">
            <a:off x="3465750" y="1160002"/>
            <a:ext cx="567300" cy="29793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16"/>
          <p:cNvCxnSpPr>
            <a:stCxn id="90" idx="2"/>
            <a:endCxn id="91" idx="0"/>
          </p:cNvCxnSpPr>
          <p:nvPr/>
        </p:nvCxnSpPr>
        <p:spPr>
          <a:xfrm rot="-5400000" flipH="1">
            <a:off x="6341100" y="1263952"/>
            <a:ext cx="567300" cy="27714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6"/>
          <p:cNvCxnSpPr>
            <a:stCxn id="90" idx="2"/>
            <a:endCxn id="98" idx="0"/>
          </p:cNvCxnSpPr>
          <p:nvPr/>
        </p:nvCxnSpPr>
        <p:spPr>
          <a:xfrm rot="5400000">
            <a:off x="4101000" y="1795252"/>
            <a:ext cx="567300" cy="17088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>
            <a:stCxn id="90" idx="2"/>
            <a:endCxn id="97" idx="0"/>
          </p:cNvCxnSpPr>
          <p:nvPr/>
        </p:nvCxnSpPr>
        <p:spPr>
          <a:xfrm rot="5400000">
            <a:off x="4797776" y="2492002"/>
            <a:ext cx="567275" cy="31527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6"/>
          <p:cNvCxnSpPr>
            <a:stCxn id="90" idx="2"/>
            <a:endCxn id="96" idx="0"/>
          </p:cNvCxnSpPr>
          <p:nvPr/>
        </p:nvCxnSpPr>
        <p:spPr>
          <a:xfrm rot="-5400000" flipH="1">
            <a:off x="5549700" y="2055352"/>
            <a:ext cx="567300" cy="11886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5" name="Google Shape;10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" y="4337556"/>
            <a:ext cx="9113867" cy="8059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l="20302" t="10979" r="6351" b="15674"/>
          <a:stretch/>
        </p:blipFill>
        <p:spPr>
          <a:xfrm>
            <a:off x="0" y="-320089"/>
            <a:ext cx="91439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/>
          <p:nvPr/>
        </p:nvSpPr>
        <p:spPr>
          <a:xfrm>
            <a:off x="2373350" y="319186"/>
            <a:ext cx="4041325" cy="3519600"/>
          </a:xfrm>
          <a:custGeom>
            <a:avLst/>
            <a:gdLst/>
            <a:ahLst/>
            <a:cxnLst/>
            <a:rect l="l" t="t" r="r" b="b"/>
            <a:pathLst>
              <a:path w="161653" h="140784" extrusionOk="0">
                <a:moveTo>
                  <a:pt x="67601" y="0"/>
                </a:moveTo>
                <a:lnTo>
                  <a:pt x="0" y="43793"/>
                </a:lnTo>
                <a:lnTo>
                  <a:pt x="38209" y="102870"/>
                </a:lnTo>
                <a:lnTo>
                  <a:pt x="103164" y="140784"/>
                </a:lnTo>
                <a:lnTo>
                  <a:pt x="108161" y="131379"/>
                </a:lnTo>
                <a:lnTo>
                  <a:pt x="114333" y="124031"/>
                </a:lnTo>
                <a:lnTo>
                  <a:pt x="161653" y="94640"/>
                </a:lnTo>
                <a:lnTo>
                  <a:pt x="76712" y="5584"/>
                </a:lnTo>
                <a:close/>
              </a:path>
            </a:pathLst>
          </a:custGeom>
          <a:solidFill>
            <a:srgbClr val="00AEEF">
              <a:alpha val="21570"/>
            </a:srgbClr>
          </a:solidFill>
          <a:ln>
            <a:noFill/>
          </a:ln>
        </p:spPr>
      </p:sp>
      <p:cxnSp>
        <p:nvCxnSpPr>
          <p:cNvPr id="112" name="Google Shape;112;p17"/>
          <p:cNvCxnSpPr/>
          <p:nvPr/>
        </p:nvCxnSpPr>
        <p:spPr>
          <a:xfrm rot="10800000" flipH="1">
            <a:off x="3820875" y="1928311"/>
            <a:ext cx="1844400" cy="119040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7"/>
          <p:cNvCxnSpPr/>
          <p:nvPr/>
        </p:nvCxnSpPr>
        <p:spPr>
          <a:xfrm>
            <a:off x="4291150" y="458786"/>
            <a:ext cx="3453600" cy="361560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7"/>
          <p:cNvCxnSpPr/>
          <p:nvPr/>
        </p:nvCxnSpPr>
        <p:spPr>
          <a:xfrm>
            <a:off x="2667275" y="208961"/>
            <a:ext cx="1638600" cy="260100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" name="Google Shape;115;p17"/>
          <p:cNvGrpSpPr/>
          <p:nvPr/>
        </p:nvGrpSpPr>
        <p:grpSpPr>
          <a:xfrm>
            <a:off x="4075373" y="2455418"/>
            <a:ext cx="242517" cy="439961"/>
            <a:chOff x="1565100" y="1707500"/>
            <a:chExt cx="529050" cy="959775"/>
          </a:xfrm>
        </p:grpSpPr>
        <p:sp>
          <p:nvSpPr>
            <p:cNvPr id="116" name="Google Shape;116;p17"/>
            <p:cNvSpPr/>
            <p:nvPr/>
          </p:nvSpPr>
          <p:spPr>
            <a:xfrm>
              <a:off x="1565100" y="1961875"/>
              <a:ext cx="529050" cy="705400"/>
            </a:xfrm>
            <a:prstGeom prst="flowChartMerge">
              <a:avLst/>
            </a:prstGeom>
            <a:solidFill>
              <a:srgbClr val="FF6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1565100" y="1707500"/>
              <a:ext cx="528900" cy="528900"/>
            </a:xfrm>
            <a:prstGeom prst="ellipse">
              <a:avLst/>
            </a:prstGeom>
            <a:solidFill>
              <a:srgbClr val="FF6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8" name="Google Shape;118;p17"/>
          <p:cNvCxnSpPr/>
          <p:nvPr/>
        </p:nvCxnSpPr>
        <p:spPr>
          <a:xfrm>
            <a:off x="3769300" y="3155500"/>
            <a:ext cx="2829000" cy="16533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7"/>
          <p:cNvCxnSpPr/>
          <p:nvPr/>
        </p:nvCxnSpPr>
        <p:spPr>
          <a:xfrm flipH="1">
            <a:off x="3769300" y="2817436"/>
            <a:ext cx="529200" cy="330600"/>
          </a:xfrm>
          <a:prstGeom prst="straightConnector1">
            <a:avLst/>
          </a:prstGeom>
          <a:noFill/>
          <a:ln w="38100" cap="flat" cmpd="sng">
            <a:solidFill>
              <a:srgbClr val="FF64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0" name="Google Shape;120;p1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" y="4337556"/>
            <a:ext cx="9113867" cy="805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287027" y="2909140"/>
            <a:ext cx="2759400" cy="13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FF6400"/>
                </a:solidFill>
                <a:latin typeface="Montserrat"/>
                <a:ea typeface="Montserrat"/>
                <a:cs typeface="Montserrat"/>
                <a:sym typeface="Montserrat"/>
              </a:rPr>
              <a:t>Ubicación estratégica</a:t>
            </a:r>
            <a:endParaRPr sz="3000" b="1">
              <a:solidFill>
                <a:srgbClr val="FF64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/>
          <p:nvPr/>
        </p:nvSpPr>
        <p:spPr>
          <a:xfrm>
            <a:off x="4460150" y="-143488"/>
            <a:ext cx="4683900" cy="4520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FFFFFF"/>
                </a:solidFill>
              </a:rPr>
              <a:t/>
            </a:r>
            <a:br>
              <a:rPr lang="es" sz="2400" b="1">
                <a:solidFill>
                  <a:srgbClr val="FFFFFF"/>
                </a:solidFill>
              </a:rPr>
            </a:br>
            <a:r>
              <a:rPr lang="es" sz="2400" b="1">
                <a:solidFill>
                  <a:srgbClr val="FFFFFF"/>
                </a:solidFill>
              </a:rPr>
              <a:t>PROBLEMÁTICAS</a:t>
            </a:r>
            <a:endParaRPr sz="1200" b="1">
              <a:solidFill>
                <a:srgbClr val="FFFFFF"/>
              </a:solidFill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8264"/>
            <a:ext cx="445952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1" y="3235335"/>
            <a:ext cx="8118983" cy="106149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/>
          <p:nvPr/>
        </p:nvSpPr>
        <p:spPr>
          <a:xfrm>
            <a:off x="5486375" y="781488"/>
            <a:ext cx="2623200" cy="48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5AA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Inicios con el </a:t>
            </a:r>
            <a:endParaRPr>
              <a:solidFill>
                <a:srgbClr val="005AA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5AA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Colegio de Martilleros</a:t>
            </a:r>
            <a:endParaRPr>
              <a:solidFill>
                <a:srgbClr val="005AA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5486386" y="1281199"/>
            <a:ext cx="28050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TENSIÓN PERMANENTE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5401101" y="2223649"/>
            <a:ext cx="827700" cy="442200"/>
          </a:xfrm>
          <a:prstGeom prst="rect">
            <a:avLst/>
          </a:prstGeom>
          <a:solidFill>
            <a:srgbClr val="005AAA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</a:rPr>
              <a:t>Dueños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6284350" y="1729748"/>
            <a:ext cx="1099500" cy="442200"/>
          </a:xfrm>
          <a:prstGeom prst="rect">
            <a:avLst/>
          </a:prstGeom>
          <a:solidFill>
            <a:srgbClr val="005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</a:rPr>
              <a:t>Inmobiliarias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7439278" y="2223644"/>
            <a:ext cx="827700" cy="442200"/>
          </a:xfrm>
          <a:prstGeom prst="rect">
            <a:avLst/>
          </a:prstGeom>
          <a:solidFill>
            <a:srgbClr val="005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</a:rPr>
              <a:t>Inquilinos</a:t>
            </a:r>
            <a:endParaRPr sz="1200">
              <a:solidFill>
                <a:srgbClr val="FFFFFF"/>
              </a:solidFill>
            </a:endParaRPr>
          </a:p>
        </p:txBody>
      </p:sp>
      <p:cxnSp>
        <p:nvCxnSpPr>
          <p:cNvPr id="140" name="Google Shape;140;p19"/>
          <p:cNvCxnSpPr>
            <a:stCxn id="138" idx="1"/>
            <a:endCxn id="137" idx="0"/>
          </p:cNvCxnSpPr>
          <p:nvPr/>
        </p:nvCxnSpPr>
        <p:spPr>
          <a:xfrm flipH="1">
            <a:off x="5814850" y="1950848"/>
            <a:ext cx="469500" cy="2727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9"/>
          <p:cNvCxnSpPr>
            <a:stCxn id="138" idx="3"/>
            <a:endCxn id="139" idx="0"/>
          </p:cNvCxnSpPr>
          <p:nvPr/>
        </p:nvCxnSpPr>
        <p:spPr>
          <a:xfrm>
            <a:off x="7383850" y="1950848"/>
            <a:ext cx="469200" cy="2727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9"/>
          <p:cNvCxnSpPr>
            <a:endCxn id="139" idx="1"/>
          </p:cNvCxnSpPr>
          <p:nvPr/>
        </p:nvCxnSpPr>
        <p:spPr>
          <a:xfrm>
            <a:off x="6228778" y="2444144"/>
            <a:ext cx="12105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3" name="Google Shape;143;p19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563"/>
            <a:ext cx="9144000" cy="8059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6797975" y="3414513"/>
            <a:ext cx="1469003" cy="632527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smtClean="0"/>
              <a:t>Comunícate</a:t>
            </a:r>
          </a:p>
          <a:p>
            <a:pPr algn="ctr"/>
            <a:r>
              <a:rPr lang="es-ES" sz="1050" b="1" dirty="0"/>
              <a:t>a</a:t>
            </a:r>
            <a:r>
              <a:rPr lang="es-ES" sz="1050" b="1" dirty="0" smtClean="0"/>
              <a:t>l</a:t>
            </a:r>
          </a:p>
          <a:p>
            <a:pPr algn="ctr"/>
            <a:r>
              <a:rPr lang="es-ES" sz="1050" b="1" dirty="0" smtClean="0"/>
              <a:t>4356-9200 Int. 2387</a:t>
            </a:r>
            <a:endParaRPr lang="es-AR" sz="105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" y="4337556"/>
            <a:ext cx="9113867" cy="80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 rotWithShape="1">
          <a:blip r:embed="rId4">
            <a:alphaModFix/>
          </a:blip>
          <a:srcRect l="5511" t="17777" r="61204" b="44431"/>
          <a:stretch/>
        </p:blipFill>
        <p:spPr>
          <a:xfrm>
            <a:off x="197375" y="77250"/>
            <a:ext cx="3194438" cy="20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 rotWithShape="1">
          <a:blip r:embed="rId4">
            <a:alphaModFix/>
          </a:blip>
          <a:srcRect l="4219" t="55091" r="59742" b="5442"/>
          <a:stretch/>
        </p:blipFill>
        <p:spPr>
          <a:xfrm>
            <a:off x="5627402" y="12724"/>
            <a:ext cx="3416846" cy="210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 rotWithShape="1">
          <a:blip r:embed="rId5">
            <a:alphaModFix/>
          </a:blip>
          <a:srcRect l="33252" t="34914" r="39342" b="20767"/>
          <a:stretch/>
        </p:blipFill>
        <p:spPr>
          <a:xfrm>
            <a:off x="2000715" y="2052975"/>
            <a:ext cx="2451302" cy="222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 rotWithShape="1">
          <a:blip r:embed="rId5">
            <a:alphaModFix/>
          </a:blip>
          <a:srcRect l="4195" t="35229" r="67340" b="22654"/>
          <a:stretch/>
        </p:blipFill>
        <p:spPr>
          <a:xfrm>
            <a:off x="4672589" y="2063875"/>
            <a:ext cx="2679158" cy="22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l="46839" t="54820" r="5055" b="10099"/>
          <a:stretch/>
        </p:blipFill>
        <p:spPr>
          <a:xfrm>
            <a:off x="1236061" y="77250"/>
            <a:ext cx="6296477" cy="258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l="46837" t="11007" r="29142" b="49750"/>
          <a:stretch/>
        </p:blipFill>
        <p:spPr>
          <a:xfrm>
            <a:off x="5785123" y="1873413"/>
            <a:ext cx="2674550" cy="24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" y="4337556"/>
            <a:ext cx="9113867" cy="80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l="70925" t="12521" r="6464" b="51384"/>
          <a:stretch/>
        </p:blipFill>
        <p:spPr>
          <a:xfrm>
            <a:off x="209725" y="1819283"/>
            <a:ext cx="2674550" cy="2401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/>
        </p:nvSpPr>
        <p:spPr>
          <a:xfrm>
            <a:off x="4094777" y="1095427"/>
            <a:ext cx="51741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FF6400"/>
                </a:solidFill>
                <a:latin typeface="Montserrat"/>
                <a:ea typeface="Montserrat"/>
                <a:cs typeface="Montserrat"/>
                <a:sym typeface="Montserrat"/>
              </a:rPr>
              <a:t>¡MUCHAS GRACIAS!</a:t>
            </a:r>
            <a:endParaRPr sz="3000" b="1">
              <a:solidFill>
                <a:srgbClr val="FF64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3797559" y="1835727"/>
            <a:ext cx="4870580" cy="178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  <a:latin typeface="Montserrat ExtraBold"/>
                <a:ea typeface="Montserrat ExtraBold"/>
                <a:cs typeface="Montserrat ExtraBold"/>
                <a:sym typeface="Montserrat ExtraBold"/>
              </a:rPr>
              <a:t>Controlinmobiliariomunicipal@berazategui.gob.ar</a:t>
            </a:r>
            <a:endParaRPr lang="es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b="1" dirty="0" smtClean="0">
              <a:solidFill>
                <a:schemeClr val="accent4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chemeClr val="accent4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Controlinmobiliariomunicipal@gmail.com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b="1" dirty="0" smtClean="0">
              <a:solidFill>
                <a:srgbClr val="FF64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b="1" dirty="0">
              <a:solidFill>
                <a:srgbClr val="FF64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rgbClr val="FF6400"/>
                </a:solidFill>
                <a:latin typeface="Montserrat"/>
                <a:ea typeface="Montserrat"/>
                <a:cs typeface="Montserrat"/>
                <a:sym typeface="Montserrat"/>
              </a:rPr>
              <a:t>Tel</a:t>
            </a:r>
            <a:r>
              <a:rPr lang="es" b="1" dirty="0">
                <a:solidFill>
                  <a:srgbClr val="FF64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s" b="1" dirty="0" smtClean="0">
                <a:solidFill>
                  <a:srgbClr val="FF6400"/>
                </a:solidFill>
                <a:latin typeface="Montserrat"/>
                <a:ea typeface="Montserrat"/>
                <a:cs typeface="Montserrat"/>
                <a:sym typeface="Montserrat"/>
              </a:rPr>
              <a:t>4356-9200 Int. 2387</a:t>
            </a:r>
            <a:endParaRPr b="1" dirty="0">
              <a:solidFill>
                <a:srgbClr val="FF64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64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FF6400"/>
                </a:solidFill>
                <a:latin typeface="Montserrat"/>
                <a:ea typeface="Montserrat"/>
                <a:cs typeface="Montserrat"/>
                <a:sym typeface="Montserrat"/>
              </a:rPr>
              <a:t>Calle 148 N° 1328 e/ 13 y 14</a:t>
            </a:r>
            <a:endParaRPr b="1" dirty="0">
              <a:solidFill>
                <a:srgbClr val="FF64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" y="4337556"/>
            <a:ext cx="9113867" cy="80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525" y="761625"/>
            <a:ext cx="28194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187</Words>
  <Application>Microsoft Office PowerPoint</Application>
  <PresentationFormat>Presentación en pantalla (16:9)</PresentationFormat>
  <Paragraphs>62</Paragraphs>
  <Slides>9</Slides>
  <Notes>9</Notes>
  <HiddenSlides>1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Montserrat Medium</vt:lpstr>
      <vt:lpstr>Montserrat SemiBold</vt:lpstr>
      <vt:lpstr>Montserrat</vt:lpstr>
      <vt:lpstr>Aharoni</vt:lpstr>
      <vt:lpstr>Arial</vt:lpstr>
      <vt:lpstr>Open Sans</vt:lpstr>
      <vt:lpstr>Times New Roman</vt:lpstr>
      <vt:lpstr>Montserrat ExtraBold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Romina Kobla</dc:creator>
  <cp:lastModifiedBy>Romina Kobla</cp:lastModifiedBy>
  <cp:revision>27</cp:revision>
  <dcterms:modified xsi:type="dcterms:W3CDTF">2023-08-31T15:53:31Z</dcterms:modified>
</cp:coreProperties>
</file>